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handoutMasterIdLst>
    <p:handoutMasterId r:id="rId16"/>
  </p:handoutMasterIdLst>
  <p:sldIdLst>
    <p:sldId id="280" r:id="rId3"/>
    <p:sldId id="257" r:id="rId4"/>
    <p:sldId id="258" r:id="rId5"/>
    <p:sldId id="269" r:id="rId6"/>
    <p:sldId id="271" r:id="rId7"/>
    <p:sldId id="289" r:id="rId8"/>
    <p:sldId id="288" r:id="rId9"/>
    <p:sldId id="290" r:id="rId10"/>
    <p:sldId id="291" r:id="rId11"/>
    <p:sldId id="281" r:id="rId12"/>
    <p:sldId id="292" r:id="rId13"/>
    <p:sldId id="293" r:id="rId14"/>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FC5"/>
    <a:srgbClr val="E828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37" autoAdjust="0"/>
  </p:normalViewPr>
  <p:slideViewPr>
    <p:cSldViewPr snapToGrid="0" snapToObjects="1">
      <p:cViewPr varScale="1">
        <p:scale>
          <a:sx n="90" d="100"/>
          <a:sy n="90" d="100"/>
        </p:scale>
        <p:origin x="590" y="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640B97D-7810-48D5-AC19-4911C7649499}" type="slidenum">
              <a:rPr lang="en-US" smtClean="0"/>
              <a:t>‹#›</a:t>
            </a:fld>
            <a:endParaRPr lang="en-US"/>
          </a:p>
        </p:txBody>
      </p:sp>
    </p:spTree>
    <p:extLst>
      <p:ext uri="{BB962C8B-B14F-4D97-AF65-F5344CB8AC3E}">
        <p14:creationId xmlns:p14="http://schemas.microsoft.com/office/powerpoint/2010/main" val="32763614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F1A25D69-9F55-4CDE-8200-1659262F1A8D}" type="slidenum">
              <a:rPr lang="en-US" smtClean="0"/>
              <a:t>‹#›</a:t>
            </a:fld>
            <a:endParaRPr lang="en-US"/>
          </a:p>
        </p:txBody>
      </p:sp>
    </p:spTree>
    <p:extLst>
      <p:ext uri="{BB962C8B-B14F-4D97-AF65-F5344CB8AC3E}">
        <p14:creationId xmlns:p14="http://schemas.microsoft.com/office/powerpoint/2010/main" val="2703249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https://</a:t>
            </a:r>
            <a:r>
              <a:rPr lang="en-US" dirty="0" err="1" smtClean="0"/>
              <a:t>patch.com</a:t>
            </a:r>
            <a:r>
              <a:rPr lang="en-US" dirty="0" smtClean="0"/>
              <a:t>/</a:t>
            </a:r>
            <a:r>
              <a:rPr lang="en-US" dirty="0" err="1" smtClean="0"/>
              <a:t>california</a:t>
            </a:r>
            <a:r>
              <a:rPr lang="en-US" dirty="0" smtClean="0"/>
              <a:t>/</a:t>
            </a:r>
            <a:r>
              <a:rPr lang="en-US" dirty="0" err="1" smtClean="0"/>
              <a:t>berkeley</a:t>
            </a:r>
            <a:r>
              <a:rPr lang="en-US" dirty="0" smtClean="0"/>
              <a:t>/seven-dimensions-wellness-seniors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F1A25D69-9F55-4CDE-8200-1659262F1A8D}" type="slidenum">
              <a:rPr lang="en-US" smtClean="0"/>
              <a:t>4</a:t>
            </a:fld>
            <a:endParaRPr lang="en-US"/>
          </a:p>
        </p:txBody>
      </p:sp>
    </p:spTree>
    <p:extLst>
      <p:ext uri="{BB962C8B-B14F-4D97-AF65-F5344CB8AC3E}">
        <p14:creationId xmlns:p14="http://schemas.microsoft.com/office/powerpoint/2010/main" val="270159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B4F3D8-A9DA-2747-B57F-94FCE28B7848}"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213738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4F3D8-A9DA-2747-B57F-94FCE28B7848}"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6997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4F3D8-A9DA-2747-B57F-94FCE28B7848}"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142935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8CBD76-3923-4FBB-859B-C0F6B19D9BC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4"/>
          <p:cNvSpPr txBox="1">
            <a:spLocks/>
          </p:cNvSpPr>
          <p:nvPr userDrawn="1"/>
        </p:nvSpPr>
        <p:spPr>
          <a:xfrm>
            <a:off x="6457950" y="4767263"/>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Copyrighted material</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617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79EA1-3880-4A99-AE49-953E0DD36DC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7237830" y="4767263"/>
            <a:ext cx="1730326"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Copyrighted material</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800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2B0901-C29A-443C-B2C2-F90DD7E5CB6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Rectangle 6"/>
          <p:cNvSpPr/>
          <p:nvPr userDrawn="1"/>
        </p:nvSpPr>
        <p:spPr>
          <a:xfrm>
            <a:off x="6924318" y="4767263"/>
            <a:ext cx="2160399" cy="369332"/>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tint val="75000"/>
                  </a:prstClr>
                </a:solidFill>
                <a:effectLst/>
                <a:uLnTx/>
                <a:uFillTx/>
                <a:latin typeface="+mn-lt"/>
                <a:ea typeface="+mn-ea"/>
                <a:cs typeface="+mn-cs"/>
              </a:rPr>
              <a:t>Copyrighted material</a:t>
            </a:r>
            <a:endParaRPr kumimoji="0" lang="en-US" sz="18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Tree>
    <p:extLst>
      <p:ext uri="{BB962C8B-B14F-4D97-AF65-F5344CB8AC3E}">
        <p14:creationId xmlns:p14="http://schemas.microsoft.com/office/powerpoint/2010/main" val="72999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9E7F4E2-D404-4106-8F22-8F8DB5150A9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9475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D3B320-D9A2-461C-AC78-C199F421F6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863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3D99865-5BCB-4093-8B04-B474A6C18CD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9920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211B726-88CC-44CE-87E7-6A7295BF65D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5309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4339EF-933D-4AF2-878A-252C9443D2B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354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7007" y="1059180"/>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4F3D8-A9DA-2747-B57F-94FCE28B7848}"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6907221" y="4806718"/>
            <a:ext cx="2240785" cy="307777"/>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tint val="75000"/>
                  </a:prstClr>
                </a:solidFill>
                <a:effectLst/>
                <a:uLnTx/>
                <a:uFillTx/>
                <a:latin typeface="+mn-lt"/>
                <a:ea typeface="+mn-ea"/>
                <a:cs typeface="+mn-cs"/>
              </a:rPr>
              <a:t>Copyrighted material</a:t>
            </a:r>
            <a:endParaRPr kumimoji="0" lang="en-US" sz="14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Tree>
    <p:extLst>
      <p:ext uri="{BB962C8B-B14F-4D97-AF65-F5344CB8AC3E}">
        <p14:creationId xmlns:p14="http://schemas.microsoft.com/office/powerpoint/2010/main" val="3626837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62DAA72-9359-43FF-B3F6-D7078F992FE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5911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614F63A-9E47-4851-A9FA-46D6D389B84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415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AF7FC2-EBB1-42DF-A791-67239AE450E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832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4F3D8-A9DA-2747-B57F-94FCE28B7848}" type="datetimeFigureOut">
              <a:rPr lang="en-US" smtClean="0"/>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195835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B4F3D8-A9DA-2747-B57F-94FCE28B7848}"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347214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B4F3D8-A9DA-2747-B57F-94FCE28B7848}" type="datetimeFigureOut">
              <a:rPr lang="en-US" smtClean="0"/>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82051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B4F3D8-A9DA-2747-B57F-94FCE28B7848}" type="datetimeFigureOut">
              <a:rPr lang="en-US" smtClean="0"/>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53840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4F3D8-A9DA-2747-B57F-94FCE28B7848}" type="datetimeFigureOut">
              <a:rPr lang="en-US" smtClean="0"/>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247900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4F3D8-A9DA-2747-B57F-94FCE28B7848}"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83379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4F3D8-A9DA-2747-B57F-94FCE28B7848}" type="datetimeFigureOut">
              <a:rPr lang="en-US" smtClean="0"/>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E8432-9367-F34B-BD92-4A60E084967B}" type="slidenum">
              <a:rPr lang="en-US" smtClean="0"/>
              <a:t>‹#›</a:t>
            </a:fld>
            <a:endParaRPr lang="en-US"/>
          </a:p>
        </p:txBody>
      </p:sp>
    </p:spTree>
    <p:extLst>
      <p:ext uri="{BB962C8B-B14F-4D97-AF65-F5344CB8AC3E}">
        <p14:creationId xmlns:p14="http://schemas.microsoft.com/office/powerpoint/2010/main" val="2210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DB4F3D8-A9DA-2747-B57F-94FCE28B7848}" type="datetimeFigureOut">
              <a:rPr lang="en-US" smtClean="0"/>
              <a:t>6/18/2022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AE8432-9367-F34B-BD92-4A60E084967B}" type="slidenum">
              <a:rPr lang="en-US" smtClean="0"/>
              <a:t>‹#›</a:t>
            </a:fld>
            <a:endParaRPr lang="en-US"/>
          </a:p>
        </p:txBody>
      </p:sp>
    </p:spTree>
    <p:extLst>
      <p:ext uri="{BB962C8B-B14F-4D97-AF65-F5344CB8AC3E}">
        <p14:creationId xmlns:p14="http://schemas.microsoft.com/office/powerpoint/2010/main" val="174733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14FC46A-9D23-4395-8A92-FBE3CBD075C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6AE8432-9367-F34B-BD92-4A60E08496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050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946" y="460915"/>
            <a:ext cx="8250044" cy="1711597"/>
          </a:xfrm>
        </p:spPr>
        <p:txBody>
          <a:bodyPr>
            <a:normAutofit fontScale="90000"/>
          </a:bodyPr>
          <a:lstStyle/>
          <a:p>
            <a:r>
              <a:rPr lang="en-US" sz="3100" b="1" dirty="0" smtClean="0">
                <a:solidFill>
                  <a:srgbClr val="002060"/>
                </a:solidFill>
              </a:rPr>
              <a:t>Chapter 12</a:t>
            </a:r>
            <a:r>
              <a:rPr lang="en-US" sz="3100" b="1" dirty="0">
                <a:solidFill>
                  <a:srgbClr val="002060"/>
                </a:solidFill>
              </a:rPr>
              <a:t/>
            </a:r>
            <a:br>
              <a:rPr lang="en-US" sz="3100" b="1" dirty="0">
                <a:solidFill>
                  <a:srgbClr val="002060"/>
                </a:solidFill>
              </a:rPr>
            </a:br>
            <a:r>
              <a:rPr lang="en-US" sz="3100" b="1" dirty="0">
                <a:solidFill>
                  <a:srgbClr val="002060"/>
                </a:solidFill>
              </a:rPr>
              <a:t>Management of health and wellness programs for employees in foodservice, </a:t>
            </a:r>
            <a:r>
              <a:rPr lang="en-US" sz="3100" b="1" dirty="0" smtClean="0">
                <a:solidFill>
                  <a:srgbClr val="002060"/>
                </a:solidFill>
              </a:rPr>
              <a:t>hospitality, </a:t>
            </a:r>
            <a:r>
              <a:rPr lang="en-US" sz="3100" b="1" dirty="0">
                <a:solidFill>
                  <a:srgbClr val="002060"/>
                </a:solidFill>
              </a:rPr>
              <a:t>and tourism businesses</a:t>
            </a:r>
            <a:endParaRPr lang="en-US" sz="2800" b="1" dirty="0">
              <a:solidFill>
                <a:srgbClr val="002060"/>
              </a:solidFill>
            </a:endParaRPr>
          </a:p>
        </p:txBody>
      </p:sp>
      <p:sp>
        <p:nvSpPr>
          <p:cNvPr id="3" name="Subtitle 2"/>
          <p:cNvSpPr>
            <a:spLocks noGrp="1"/>
          </p:cNvSpPr>
          <p:nvPr>
            <p:ph type="subTitle" idx="1"/>
          </p:nvPr>
        </p:nvSpPr>
        <p:spPr>
          <a:xfrm>
            <a:off x="542693" y="2542477"/>
            <a:ext cx="8430321" cy="1353014"/>
          </a:xfrm>
        </p:spPr>
        <p:txBody>
          <a:bodyPr>
            <a:normAutofit/>
          </a:bodyPr>
          <a:lstStyle/>
          <a:p>
            <a:r>
              <a:rPr lang="en-US" sz="2400" b="1" dirty="0" smtClean="0">
                <a:solidFill>
                  <a:srgbClr val="002060"/>
                </a:solidFill>
              </a:rPr>
              <a:t>Dr</a:t>
            </a:r>
            <a:r>
              <a:rPr lang="en-US" sz="2400" b="1" dirty="0" smtClean="0">
                <a:solidFill>
                  <a:srgbClr val="002060"/>
                </a:solidFill>
              </a:rPr>
              <a:t>. Bendegul </a:t>
            </a:r>
            <a:r>
              <a:rPr lang="en-US" sz="2400" b="1" dirty="0" smtClean="0">
                <a:solidFill>
                  <a:srgbClr val="002060"/>
                </a:solidFill>
              </a:rPr>
              <a:t>Okumus</a:t>
            </a:r>
          </a:p>
          <a:p>
            <a:r>
              <a:rPr lang="en-US" sz="2400" b="1" dirty="0">
                <a:solidFill>
                  <a:srgbClr val="002060"/>
                </a:solidFill>
              </a:rPr>
              <a:t>Heather Linton Kelly</a:t>
            </a:r>
          </a:p>
          <a:p>
            <a:endParaRPr lang="en-US" sz="2400" b="1" dirty="0">
              <a:solidFill>
                <a:srgbClr val="002060"/>
              </a:solidFill>
            </a:endParaRPr>
          </a:p>
        </p:txBody>
      </p:sp>
    </p:spTree>
    <p:extLst>
      <p:ext uri="{BB962C8B-B14F-4D97-AF65-F5344CB8AC3E}">
        <p14:creationId xmlns:p14="http://schemas.microsoft.com/office/powerpoint/2010/main" val="9938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2060"/>
                </a:solidFill>
              </a:rPr>
              <a:t>Summary </a:t>
            </a:r>
            <a:endParaRPr lang="en-US" sz="2800" b="1" dirty="0">
              <a:solidFill>
                <a:srgbClr val="002060"/>
              </a:solidFill>
            </a:endParaRPr>
          </a:p>
        </p:txBody>
      </p:sp>
      <p:sp>
        <p:nvSpPr>
          <p:cNvPr id="3" name="Content Placeholder 2"/>
          <p:cNvSpPr>
            <a:spLocks noGrp="1"/>
          </p:cNvSpPr>
          <p:nvPr>
            <p:ph idx="1"/>
          </p:nvPr>
        </p:nvSpPr>
        <p:spPr>
          <a:xfrm>
            <a:off x="457200" y="914400"/>
            <a:ext cx="8229600" cy="3680223"/>
          </a:xfrm>
        </p:spPr>
        <p:txBody>
          <a:bodyPr>
            <a:normAutofit/>
          </a:bodyPr>
          <a:lstStyle/>
          <a:p>
            <a:r>
              <a:rPr lang="en-US" sz="2000" dirty="0" smtClean="0">
                <a:solidFill>
                  <a:srgbClr val="002060"/>
                </a:solidFill>
              </a:rPr>
              <a:t>Rosen Hotels and Resorts is an excellent example of a company with employee wellness programs.</a:t>
            </a:r>
          </a:p>
          <a:p>
            <a:r>
              <a:rPr lang="en-US" sz="2000" dirty="0" smtClean="0">
                <a:solidFill>
                  <a:srgbClr val="002060"/>
                </a:solidFill>
              </a:rPr>
              <a:t>An employee health and wellness program is one that helps employees stay healthy, or helps them improve their health. </a:t>
            </a:r>
          </a:p>
          <a:p>
            <a:r>
              <a:rPr lang="en-US" sz="2000" dirty="0" smtClean="0">
                <a:solidFill>
                  <a:srgbClr val="002060"/>
                </a:solidFill>
              </a:rPr>
              <a:t>Asana, Google, and Zappos are three more examples of successful companies with excellent employee wellness programs.</a:t>
            </a:r>
          </a:p>
          <a:p>
            <a:r>
              <a:rPr lang="en-US" sz="2000" dirty="0" smtClean="0">
                <a:solidFill>
                  <a:srgbClr val="002060"/>
                </a:solidFill>
              </a:rPr>
              <a:t>Benefits of employee health and wellness programs include increased productivity, a more positive outlook, and decreased health care costs.</a:t>
            </a:r>
          </a:p>
          <a:p>
            <a:r>
              <a:rPr lang="en-US" sz="2000" dirty="0" smtClean="0">
                <a:solidFill>
                  <a:srgbClr val="002060"/>
                </a:solidFill>
              </a:rPr>
              <a:t>There are four areas of wellbeing: physical, emotional, social, and financial.</a:t>
            </a:r>
          </a:p>
          <a:p>
            <a:endParaRPr lang="en-US" sz="2000" dirty="0">
              <a:solidFill>
                <a:srgbClr val="002060"/>
              </a:solidFill>
            </a:endParaRPr>
          </a:p>
        </p:txBody>
      </p:sp>
    </p:spTree>
    <p:extLst>
      <p:ext uri="{BB962C8B-B14F-4D97-AF65-F5344CB8AC3E}">
        <p14:creationId xmlns:p14="http://schemas.microsoft.com/office/powerpoint/2010/main" val="179052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2060"/>
                </a:solidFill>
              </a:rPr>
              <a:t>Summary </a:t>
            </a:r>
            <a:endParaRPr lang="en-US" sz="2800" b="1" dirty="0">
              <a:solidFill>
                <a:srgbClr val="002060"/>
              </a:solidFill>
            </a:endParaRPr>
          </a:p>
        </p:txBody>
      </p:sp>
      <p:sp>
        <p:nvSpPr>
          <p:cNvPr id="3" name="Content Placeholder 2"/>
          <p:cNvSpPr>
            <a:spLocks noGrp="1"/>
          </p:cNvSpPr>
          <p:nvPr>
            <p:ph idx="1"/>
          </p:nvPr>
        </p:nvSpPr>
        <p:spPr>
          <a:xfrm>
            <a:off x="457200" y="914400"/>
            <a:ext cx="8229600" cy="3680223"/>
          </a:xfrm>
        </p:spPr>
        <p:txBody>
          <a:bodyPr>
            <a:normAutofit/>
          </a:bodyPr>
          <a:lstStyle/>
          <a:p>
            <a:r>
              <a:rPr lang="en-US" sz="2000" dirty="0" smtClean="0">
                <a:solidFill>
                  <a:srgbClr val="002060"/>
                </a:solidFill>
              </a:rPr>
              <a:t>Popular examples of employee health and wellness programs include: onsite fitness center, onsite medical and paramedical services, smoking cessation programs, transit options, healthy dining options, employee assistance programs, time to relax and recharge, wellness challenges, gather and communicate information about health options, offer flexible schedules and workspaces, give employees autonomy, offer onsite health events, and encourage small changes.</a:t>
            </a:r>
          </a:p>
          <a:p>
            <a:r>
              <a:rPr lang="en-US" sz="2000" dirty="0" smtClean="0">
                <a:solidFill>
                  <a:srgbClr val="002060"/>
                </a:solidFill>
              </a:rPr>
              <a:t>Starting an employee health and wellness program requires the following steps: conduct assessments, obtain management support, strategize, design program components, engage and communicate, and measure and evaluate.</a:t>
            </a:r>
            <a:endParaRPr lang="en-US" sz="2000" dirty="0">
              <a:solidFill>
                <a:srgbClr val="002060"/>
              </a:solidFill>
            </a:endParaRPr>
          </a:p>
        </p:txBody>
      </p:sp>
    </p:spTree>
    <p:extLst>
      <p:ext uri="{BB962C8B-B14F-4D97-AF65-F5344CB8AC3E}">
        <p14:creationId xmlns:p14="http://schemas.microsoft.com/office/powerpoint/2010/main" val="1055003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2060"/>
                </a:solidFill>
              </a:rPr>
              <a:t>Summary </a:t>
            </a:r>
            <a:endParaRPr lang="en-US" sz="2800" b="1" dirty="0">
              <a:solidFill>
                <a:srgbClr val="002060"/>
              </a:solidFill>
            </a:endParaRPr>
          </a:p>
        </p:txBody>
      </p:sp>
      <p:sp>
        <p:nvSpPr>
          <p:cNvPr id="3" name="Content Placeholder 2"/>
          <p:cNvSpPr>
            <a:spLocks noGrp="1"/>
          </p:cNvSpPr>
          <p:nvPr>
            <p:ph idx="1"/>
          </p:nvPr>
        </p:nvSpPr>
        <p:spPr>
          <a:xfrm>
            <a:off x="457200" y="914400"/>
            <a:ext cx="8229600" cy="3680223"/>
          </a:xfrm>
        </p:spPr>
        <p:txBody>
          <a:bodyPr>
            <a:normAutofit/>
          </a:bodyPr>
          <a:lstStyle/>
          <a:p>
            <a:r>
              <a:rPr lang="en-US" sz="2000" dirty="0" smtClean="0">
                <a:solidFill>
                  <a:srgbClr val="002060"/>
                </a:solidFill>
              </a:rPr>
              <a:t>Communicating, measuring, and rewarding achievements in a wellness program is important.</a:t>
            </a:r>
          </a:p>
          <a:p>
            <a:r>
              <a:rPr lang="en-US" sz="2000" dirty="0" smtClean="0">
                <a:solidFill>
                  <a:srgbClr val="002060"/>
                </a:solidFill>
              </a:rPr>
              <a:t>Some sample metrics for measuring the success of the program include participation rates, program completion rates, reduction in health care costs, and percentage of employees who stopped smoking or lost weight.</a:t>
            </a:r>
          </a:p>
          <a:p>
            <a:r>
              <a:rPr lang="en-US" sz="2000" dirty="0" smtClean="0">
                <a:solidFill>
                  <a:srgbClr val="002060"/>
                </a:solidFill>
              </a:rPr>
              <a:t>Some questions to consider while developing a reward system for achieving goals include: what are the rewards being used, how frequently are rewards granted, how much value does each reward carry, what mix of activities and/or outcomes are being rewarded, and why,  and how are rewards verified to confirm specific behaviors and </a:t>
            </a:r>
            <a:r>
              <a:rPr lang="en-US" sz="2000" smtClean="0">
                <a:solidFill>
                  <a:srgbClr val="002060"/>
                </a:solidFill>
              </a:rPr>
              <a:t>actions occurred</a:t>
            </a:r>
            <a:r>
              <a:rPr lang="en-US" sz="2000" dirty="0" smtClean="0">
                <a:solidFill>
                  <a:srgbClr val="002060"/>
                </a:solidFill>
              </a:rPr>
              <a:t>? </a:t>
            </a:r>
            <a:endParaRPr lang="en-US" sz="2000" dirty="0">
              <a:solidFill>
                <a:srgbClr val="002060"/>
              </a:solidFill>
            </a:endParaRPr>
          </a:p>
        </p:txBody>
      </p:sp>
    </p:spTree>
    <p:extLst>
      <p:ext uri="{BB962C8B-B14F-4D97-AF65-F5344CB8AC3E}">
        <p14:creationId xmlns:p14="http://schemas.microsoft.com/office/powerpoint/2010/main" val="439373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060"/>
                </a:solidFill>
              </a:rPr>
              <a:t>Learning Outcomes</a:t>
            </a:r>
          </a:p>
        </p:txBody>
      </p:sp>
      <p:sp>
        <p:nvSpPr>
          <p:cNvPr id="3" name="Content Placeholder 2"/>
          <p:cNvSpPr>
            <a:spLocks noGrp="1"/>
          </p:cNvSpPr>
          <p:nvPr>
            <p:ph idx="1"/>
          </p:nvPr>
        </p:nvSpPr>
        <p:spPr>
          <a:xfrm>
            <a:off x="457200" y="906966"/>
            <a:ext cx="8229600" cy="3687657"/>
          </a:xfrm>
        </p:spPr>
        <p:txBody>
          <a:bodyPr>
            <a:noAutofit/>
          </a:bodyPr>
          <a:lstStyle/>
          <a:p>
            <a:pPr marL="514350" indent="-514350">
              <a:buFont typeface="+mj-lt"/>
              <a:buAutoNum type="arabicPeriod"/>
            </a:pPr>
            <a:r>
              <a:rPr lang="en-US" sz="2000" dirty="0" smtClean="0">
                <a:solidFill>
                  <a:srgbClr val="002060"/>
                </a:solidFill>
              </a:rPr>
              <a:t>Describe </a:t>
            </a:r>
            <a:r>
              <a:rPr lang="en-US" sz="2000" dirty="0">
                <a:solidFill>
                  <a:srgbClr val="002060"/>
                </a:solidFill>
              </a:rPr>
              <a:t>what wellness programs and offerings Rosen Hotels &amp; Resorts provides to its employees.</a:t>
            </a:r>
          </a:p>
          <a:p>
            <a:pPr marL="514350" indent="-514350">
              <a:buFont typeface="+mj-lt"/>
              <a:buAutoNum type="arabicPeriod"/>
            </a:pPr>
            <a:r>
              <a:rPr lang="en-US" sz="2000" dirty="0" smtClean="0">
                <a:solidFill>
                  <a:srgbClr val="002060"/>
                </a:solidFill>
              </a:rPr>
              <a:t>Define </a:t>
            </a:r>
            <a:r>
              <a:rPr lang="en-US" sz="2000" dirty="0">
                <a:solidFill>
                  <a:srgbClr val="002060"/>
                </a:solidFill>
              </a:rPr>
              <a:t>health and wellness programs for employees, and provide examples of successful programs.</a:t>
            </a:r>
          </a:p>
          <a:p>
            <a:pPr marL="514350" indent="-514350">
              <a:buFont typeface="+mj-lt"/>
              <a:buAutoNum type="arabicPeriod"/>
            </a:pPr>
            <a:r>
              <a:rPr lang="en-US" sz="2000" dirty="0" smtClean="0">
                <a:solidFill>
                  <a:srgbClr val="002060"/>
                </a:solidFill>
              </a:rPr>
              <a:t>Describe </a:t>
            </a:r>
            <a:r>
              <a:rPr lang="en-US" sz="2000" dirty="0">
                <a:solidFill>
                  <a:srgbClr val="002060"/>
                </a:solidFill>
              </a:rPr>
              <a:t>the benefits of employee health and wellness programs to both organizations and employees.</a:t>
            </a:r>
          </a:p>
          <a:p>
            <a:pPr marL="514350" indent="-514350">
              <a:buFont typeface="+mj-lt"/>
              <a:buAutoNum type="arabicPeriod"/>
            </a:pPr>
            <a:r>
              <a:rPr lang="en-US" sz="2000" dirty="0" smtClean="0">
                <a:solidFill>
                  <a:srgbClr val="002060"/>
                </a:solidFill>
              </a:rPr>
              <a:t>Name </a:t>
            </a:r>
            <a:r>
              <a:rPr lang="en-US" sz="2000" dirty="0">
                <a:solidFill>
                  <a:srgbClr val="002060"/>
                </a:solidFill>
              </a:rPr>
              <a:t>and discuss the various areas of wellbeing.</a:t>
            </a:r>
          </a:p>
          <a:p>
            <a:pPr marL="514350" indent="-514350">
              <a:buFont typeface="+mj-lt"/>
              <a:buAutoNum type="arabicPeriod"/>
            </a:pPr>
            <a:r>
              <a:rPr lang="en-US" sz="2000" dirty="0" smtClean="0">
                <a:solidFill>
                  <a:srgbClr val="002060"/>
                </a:solidFill>
              </a:rPr>
              <a:t>Give </a:t>
            </a:r>
            <a:r>
              <a:rPr lang="en-US" sz="2000" dirty="0">
                <a:solidFill>
                  <a:srgbClr val="002060"/>
                </a:solidFill>
              </a:rPr>
              <a:t>examples of different employee health and wellness programs.</a:t>
            </a:r>
          </a:p>
          <a:p>
            <a:pPr marL="514350" indent="-514350">
              <a:buFont typeface="+mj-lt"/>
              <a:buAutoNum type="arabicPeriod"/>
            </a:pPr>
            <a:r>
              <a:rPr lang="en-US" sz="2000" dirty="0" smtClean="0">
                <a:solidFill>
                  <a:srgbClr val="002060"/>
                </a:solidFill>
              </a:rPr>
              <a:t>Discuss </a:t>
            </a:r>
            <a:r>
              <a:rPr lang="en-US" sz="2000" dirty="0">
                <a:solidFill>
                  <a:srgbClr val="002060"/>
                </a:solidFill>
              </a:rPr>
              <a:t>how to start employee health and wellness programs.</a:t>
            </a:r>
          </a:p>
          <a:p>
            <a:pPr marL="514350" indent="-514350">
              <a:buFont typeface="+mj-lt"/>
              <a:buAutoNum type="arabicPeriod"/>
            </a:pPr>
            <a:r>
              <a:rPr lang="en-US" sz="2000" dirty="0" smtClean="0">
                <a:solidFill>
                  <a:srgbClr val="002060"/>
                </a:solidFill>
              </a:rPr>
              <a:t>Describe </a:t>
            </a:r>
            <a:r>
              <a:rPr lang="en-US" sz="2000" dirty="0">
                <a:solidFill>
                  <a:srgbClr val="002060"/>
                </a:solidFill>
              </a:rPr>
              <a:t>ways to communicate, measure, and reward health and wellness program participation.</a:t>
            </a:r>
          </a:p>
        </p:txBody>
      </p:sp>
    </p:spTree>
    <p:extLst>
      <p:ext uri="{BB962C8B-B14F-4D97-AF65-F5344CB8AC3E}">
        <p14:creationId xmlns:p14="http://schemas.microsoft.com/office/powerpoint/2010/main" val="1860832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29404"/>
            <a:ext cx="9144000" cy="4227776"/>
          </a:xfrm>
          <a:prstGeom prst="rect">
            <a:avLst/>
          </a:prstGeom>
        </p:spPr>
      </p:pic>
      <p:sp>
        <p:nvSpPr>
          <p:cNvPr id="2" name="Title 1"/>
          <p:cNvSpPr>
            <a:spLocks noGrp="1"/>
          </p:cNvSpPr>
          <p:nvPr>
            <p:ph type="title"/>
          </p:nvPr>
        </p:nvSpPr>
        <p:spPr/>
        <p:txBody>
          <a:bodyPr>
            <a:normAutofit/>
          </a:bodyPr>
          <a:lstStyle/>
          <a:p>
            <a:r>
              <a:rPr lang="en-US" sz="2800" b="1" dirty="0">
                <a:solidFill>
                  <a:srgbClr val="002060"/>
                </a:solidFill>
              </a:rPr>
              <a:t>Case Study: </a:t>
            </a:r>
            <a:r>
              <a:rPr lang="en-US" sz="2800" b="1" dirty="0" smtClean="0">
                <a:solidFill>
                  <a:srgbClr val="002060"/>
                </a:solidFill>
              </a:rPr>
              <a:t>Rosen Hotels Health and Wellness</a:t>
            </a:r>
            <a:endParaRPr lang="en-US" sz="2800" b="1" dirty="0">
              <a:solidFill>
                <a:srgbClr val="00206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09943"/>
            <a:ext cx="9144000" cy="42335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929404"/>
            <a:ext cx="9144000" cy="4214096"/>
          </a:xfrm>
          <a:prstGeom prst="rect">
            <a:avLst/>
          </a:prstGeom>
        </p:spPr>
      </p:pic>
    </p:spTree>
    <p:extLst>
      <p:ext uri="{BB962C8B-B14F-4D97-AF65-F5344CB8AC3E}">
        <p14:creationId xmlns:p14="http://schemas.microsoft.com/office/powerpoint/2010/main" val="206729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205979"/>
            <a:ext cx="8269287" cy="857250"/>
          </a:xfrm>
        </p:spPr>
        <p:txBody>
          <a:bodyPr>
            <a:normAutofit/>
          </a:bodyPr>
          <a:lstStyle/>
          <a:p>
            <a:r>
              <a:rPr lang="en-US" sz="2800" b="1" dirty="0">
                <a:solidFill>
                  <a:srgbClr val="002060"/>
                </a:solidFill>
              </a:rPr>
              <a:t>Health and Wellness Programs for Employees</a:t>
            </a:r>
          </a:p>
        </p:txBody>
      </p:sp>
      <p:sp>
        <p:nvSpPr>
          <p:cNvPr id="5" name="Content Placeholder 2"/>
          <p:cNvSpPr>
            <a:spLocks noGrp="1"/>
          </p:cNvSpPr>
          <p:nvPr>
            <p:ph idx="1"/>
          </p:nvPr>
        </p:nvSpPr>
        <p:spPr>
          <a:xfrm>
            <a:off x="454177" y="1059180"/>
            <a:ext cx="8005881" cy="2127107"/>
          </a:xfrm>
        </p:spPr>
        <p:txBody>
          <a:bodyPr>
            <a:normAutofit/>
          </a:bodyPr>
          <a:lstStyle/>
          <a:p>
            <a:r>
              <a:rPr lang="en-US" sz="2000" b="1" dirty="0" smtClean="0">
                <a:solidFill>
                  <a:srgbClr val="002060"/>
                </a:solidFill>
              </a:rPr>
              <a:t>Employee </a:t>
            </a:r>
            <a:r>
              <a:rPr lang="en-US" sz="2000" b="1" dirty="0">
                <a:solidFill>
                  <a:srgbClr val="002060"/>
                </a:solidFill>
              </a:rPr>
              <a:t>health and wellness </a:t>
            </a:r>
            <a:r>
              <a:rPr lang="en-US" sz="2000" b="1" dirty="0" smtClean="0">
                <a:solidFill>
                  <a:srgbClr val="002060"/>
                </a:solidFill>
              </a:rPr>
              <a:t>program: </a:t>
            </a:r>
            <a:r>
              <a:rPr lang="en-US" sz="2000" dirty="0" smtClean="0">
                <a:solidFill>
                  <a:srgbClr val="002060"/>
                </a:solidFill>
              </a:rPr>
              <a:t>A program that </a:t>
            </a:r>
            <a:r>
              <a:rPr lang="en-US" sz="2000" dirty="0">
                <a:solidFill>
                  <a:srgbClr val="002060"/>
                </a:solidFill>
              </a:rPr>
              <a:t>helps employees stay healthy, or helps them to improve their health</a:t>
            </a:r>
            <a:endParaRPr lang="en-US" sz="2000" dirty="0" smtClean="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2554559"/>
            <a:ext cx="2225142" cy="14685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87034" y="2255682"/>
            <a:ext cx="2066348" cy="206634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77748" y="2762595"/>
            <a:ext cx="3584989" cy="1205808"/>
          </a:xfrm>
          <a:prstGeom prst="rect">
            <a:avLst/>
          </a:prstGeom>
        </p:spPr>
      </p:pic>
    </p:spTree>
    <p:extLst>
      <p:ext uri="{BB962C8B-B14F-4D97-AF65-F5344CB8AC3E}">
        <p14:creationId xmlns:p14="http://schemas.microsoft.com/office/powerpoint/2010/main" val="416336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sz="2800" b="1" dirty="0">
                <a:solidFill>
                  <a:srgbClr val="002060"/>
                </a:solidFill>
              </a:rPr>
              <a:t>Benefits of Employee Health and Wellness Programs </a:t>
            </a:r>
          </a:p>
        </p:txBody>
      </p:sp>
      <p:sp>
        <p:nvSpPr>
          <p:cNvPr id="8" name="Content Placeholder 2"/>
          <p:cNvSpPr>
            <a:spLocks noGrp="1"/>
          </p:cNvSpPr>
          <p:nvPr>
            <p:ph idx="1"/>
          </p:nvPr>
        </p:nvSpPr>
        <p:spPr>
          <a:xfrm>
            <a:off x="457200" y="899679"/>
            <a:ext cx="8229600" cy="3902779"/>
          </a:xfrm>
        </p:spPr>
        <p:txBody>
          <a:bodyPr>
            <a:noAutofit/>
          </a:bodyPr>
          <a:lstStyle/>
          <a:p>
            <a:r>
              <a:rPr lang="en-US" sz="2000" dirty="0" smtClean="0">
                <a:solidFill>
                  <a:srgbClr val="002060"/>
                </a:solidFill>
              </a:rPr>
              <a:t>Productivity </a:t>
            </a:r>
            <a:r>
              <a:rPr lang="en-US" sz="2000" dirty="0">
                <a:solidFill>
                  <a:srgbClr val="002060"/>
                </a:solidFill>
              </a:rPr>
              <a:t>losses related to personal and family health problems have been estimated to cost U.S. employers $1,685 per employee per year, or $225.8 billion </a:t>
            </a:r>
            <a:r>
              <a:rPr lang="en-US" sz="2000" dirty="0" smtClean="0">
                <a:solidFill>
                  <a:srgbClr val="002060"/>
                </a:solidFill>
              </a:rPr>
              <a:t>annually</a:t>
            </a:r>
          </a:p>
          <a:p>
            <a:r>
              <a:rPr lang="en-US" sz="2000" dirty="0" smtClean="0">
                <a:solidFill>
                  <a:srgbClr val="002060"/>
                </a:solidFill>
              </a:rPr>
              <a:t>For </a:t>
            </a:r>
            <a:r>
              <a:rPr lang="en-US" sz="2000" dirty="0">
                <a:solidFill>
                  <a:srgbClr val="002060"/>
                </a:solidFill>
              </a:rPr>
              <a:t>every dollar invested in wellness activities and </a:t>
            </a:r>
            <a:r>
              <a:rPr lang="en-US" sz="2000" dirty="0" smtClean="0">
                <a:solidFill>
                  <a:srgbClr val="002060"/>
                </a:solidFill>
              </a:rPr>
              <a:t>programs, ROI can be between $2-$4</a:t>
            </a:r>
          </a:p>
          <a:p>
            <a:r>
              <a:rPr lang="en-US" sz="2000" dirty="0">
                <a:solidFill>
                  <a:srgbClr val="002060"/>
                </a:solidFill>
              </a:rPr>
              <a:t>Physically active employees are </a:t>
            </a:r>
            <a:r>
              <a:rPr lang="en-US" sz="2000" dirty="0" smtClean="0">
                <a:solidFill>
                  <a:srgbClr val="002060"/>
                </a:solidFill>
              </a:rPr>
              <a:t>healthier and happier </a:t>
            </a:r>
            <a:r>
              <a:rPr lang="en-US" sz="2000" dirty="0">
                <a:solidFill>
                  <a:srgbClr val="002060"/>
                </a:solidFill>
              </a:rPr>
              <a:t>in </a:t>
            </a:r>
            <a:r>
              <a:rPr lang="en-US" sz="2000" dirty="0" smtClean="0">
                <a:solidFill>
                  <a:srgbClr val="002060"/>
                </a:solidFill>
              </a:rPr>
              <a:t>general</a:t>
            </a:r>
          </a:p>
          <a:p>
            <a:r>
              <a:rPr lang="en-US" sz="2000" dirty="0" smtClean="0">
                <a:solidFill>
                  <a:srgbClr val="002060"/>
                </a:solidFill>
              </a:rPr>
              <a:t>Workplace </a:t>
            </a:r>
            <a:r>
              <a:rPr lang="en-US" sz="2000" dirty="0">
                <a:solidFill>
                  <a:srgbClr val="002060"/>
                </a:solidFill>
              </a:rPr>
              <a:t>wellness programs </a:t>
            </a:r>
            <a:r>
              <a:rPr lang="en-US" sz="2000" dirty="0" smtClean="0">
                <a:solidFill>
                  <a:srgbClr val="002060"/>
                </a:solidFill>
              </a:rPr>
              <a:t>improve </a:t>
            </a:r>
            <a:r>
              <a:rPr lang="en-US" sz="2000" dirty="0">
                <a:solidFill>
                  <a:srgbClr val="002060"/>
                </a:solidFill>
              </a:rPr>
              <a:t>physical activity, nutritional intake, and </a:t>
            </a:r>
            <a:r>
              <a:rPr lang="en-US" sz="2000" dirty="0" smtClean="0">
                <a:solidFill>
                  <a:srgbClr val="002060"/>
                </a:solidFill>
              </a:rPr>
              <a:t>reduce </a:t>
            </a:r>
            <a:r>
              <a:rPr lang="en-US" sz="2000" dirty="0">
                <a:solidFill>
                  <a:srgbClr val="002060"/>
                </a:solidFill>
              </a:rPr>
              <a:t>body weight, cholesterol levels, and blood </a:t>
            </a:r>
            <a:r>
              <a:rPr lang="en-US" sz="2000" dirty="0" smtClean="0">
                <a:solidFill>
                  <a:srgbClr val="002060"/>
                </a:solidFill>
              </a:rPr>
              <a:t>pressure</a:t>
            </a:r>
          </a:p>
          <a:p>
            <a:r>
              <a:rPr lang="en-US" sz="2000" dirty="0">
                <a:solidFill>
                  <a:srgbClr val="002060"/>
                </a:solidFill>
              </a:rPr>
              <a:t>Workplace health programs can reduce the overall sick leave, health insurance, and workers’ compensation and disability insurance costs by approximately 25 </a:t>
            </a:r>
            <a:r>
              <a:rPr lang="en-US" sz="2000" dirty="0" smtClean="0">
                <a:solidFill>
                  <a:srgbClr val="002060"/>
                </a:solidFill>
              </a:rPr>
              <a:t>percent</a:t>
            </a:r>
            <a:endParaRPr lang="en-US" sz="2000" dirty="0">
              <a:solidFill>
                <a:srgbClr val="002060"/>
              </a:solidFill>
            </a:endParaRPr>
          </a:p>
        </p:txBody>
      </p:sp>
    </p:spTree>
    <p:extLst>
      <p:ext uri="{BB962C8B-B14F-4D97-AF65-F5344CB8AC3E}">
        <p14:creationId xmlns:p14="http://schemas.microsoft.com/office/powerpoint/2010/main" val="721632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sz="2800" b="1" dirty="0" smtClean="0">
                <a:solidFill>
                  <a:srgbClr val="002060"/>
                </a:solidFill>
              </a:rPr>
              <a:t>Areas of Wellbeing</a:t>
            </a:r>
            <a:endParaRPr lang="en-US" sz="2800" b="1"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309" y="775835"/>
            <a:ext cx="4055382" cy="4055382"/>
          </a:xfrm>
        </p:spPr>
      </p:pic>
    </p:spTree>
    <p:extLst>
      <p:ext uri="{BB962C8B-B14F-4D97-AF65-F5344CB8AC3E}">
        <p14:creationId xmlns:p14="http://schemas.microsoft.com/office/powerpoint/2010/main" val="69269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060"/>
                </a:solidFill>
              </a:rPr>
              <a:t>Examples of </a:t>
            </a:r>
            <a:r>
              <a:rPr lang="en-US" sz="2800" b="1" dirty="0" smtClean="0">
                <a:solidFill>
                  <a:srgbClr val="002060"/>
                </a:solidFill>
              </a:rPr>
              <a:t>Employee </a:t>
            </a:r>
            <a:r>
              <a:rPr lang="en-US" sz="2800" b="1" dirty="0">
                <a:solidFill>
                  <a:srgbClr val="002060"/>
                </a:solidFill>
              </a:rPr>
              <a:t>Health and Wellness Programs</a:t>
            </a:r>
          </a:p>
        </p:txBody>
      </p:sp>
      <p:sp>
        <p:nvSpPr>
          <p:cNvPr id="5" name="Content Placeholder 2"/>
          <p:cNvSpPr>
            <a:spLocks noGrp="1"/>
          </p:cNvSpPr>
          <p:nvPr>
            <p:ph idx="1"/>
          </p:nvPr>
        </p:nvSpPr>
        <p:spPr>
          <a:xfrm>
            <a:off x="417006" y="1059179"/>
            <a:ext cx="8332983" cy="3111377"/>
          </a:xfrm>
        </p:spPr>
        <p:txBody>
          <a:bodyPr numCol="2">
            <a:normAutofit/>
          </a:bodyPr>
          <a:lstStyle/>
          <a:p>
            <a:r>
              <a:rPr lang="en-US" sz="2000" dirty="0" smtClean="0">
                <a:solidFill>
                  <a:srgbClr val="002060"/>
                </a:solidFill>
              </a:rPr>
              <a:t>On-site fitness center</a:t>
            </a:r>
          </a:p>
          <a:p>
            <a:r>
              <a:rPr lang="en-US" sz="2000" dirty="0" smtClean="0">
                <a:solidFill>
                  <a:srgbClr val="002060"/>
                </a:solidFill>
              </a:rPr>
              <a:t>On-site medical and paramedical services</a:t>
            </a:r>
          </a:p>
          <a:p>
            <a:r>
              <a:rPr lang="en-US" sz="2000" dirty="0" smtClean="0">
                <a:solidFill>
                  <a:srgbClr val="002060"/>
                </a:solidFill>
              </a:rPr>
              <a:t>Smoking cessation programs</a:t>
            </a:r>
          </a:p>
          <a:p>
            <a:r>
              <a:rPr lang="en-US" sz="2000" dirty="0" smtClean="0">
                <a:solidFill>
                  <a:srgbClr val="002060"/>
                </a:solidFill>
              </a:rPr>
              <a:t>Transit options</a:t>
            </a:r>
          </a:p>
          <a:p>
            <a:r>
              <a:rPr lang="en-US" sz="2000" dirty="0" smtClean="0">
                <a:solidFill>
                  <a:srgbClr val="002060"/>
                </a:solidFill>
              </a:rPr>
              <a:t>Healthy dining options</a:t>
            </a:r>
          </a:p>
          <a:p>
            <a:r>
              <a:rPr lang="en-US" sz="2000" dirty="0" smtClean="0">
                <a:solidFill>
                  <a:srgbClr val="002060"/>
                </a:solidFill>
              </a:rPr>
              <a:t>Employee assistance programs</a:t>
            </a:r>
          </a:p>
          <a:p>
            <a:r>
              <a:rPr lang="en-US" sz="2000" dirty="0" smtClean="0">
                <a:solidFill>
                  <a:srgbClr val="002060"/>
                </a:solidFill>
              </a:rPr>
              <a:t>Time to relax and recharge</a:t>
            </a:r>
          </a:p>
          <a:p>
            <a:r>
              <a:rPr lang="en-US" sz="2000" dirty="0" smtClean="0">
                <a:solidFill>
                  <a:srgbClr val="002060"/>
                </a:solidFill>
              </a:rPr>
              <a:t>Wellness challenges</a:t>
            </a:r>
          </a:p>
          <a:p>
            <a:r>
              <a:rPr lang="en-US" sz="2000" dirty="0" smtClean="0">
                <a:solidFill>
                  <a:srgbClr val="002060"/>
                </a:solidFill>
              </a:rPr>
              <a:t>Gather </a:t>
            </a:r>
            <a:r>
              <a:rPr lang="en-US" sz="2000" dirty="0">
                <a:solidFill>
                  <a:srgbClr val="002060"/>
                </a:solidFill>
              </a:rPr>
              <a:t>and communicate information about healthy </a:t>
            </a:r>
            <a:r>
              <a:rPr lang="en-US" sz="2000" dirty="0" smtClean="0">
                <a:solidFill>
                  <a:srgbClr val="002060"/>
                </a:solidFill>
              </a:rPr>
              <a:t>options</a:t>
            </a:r>
          </a:p>
          <a:p>
            <a:r>
              <a:rPr lang="en-US" sz="2000" dirty="0" smtClean="0">
                <a:solidFill>
                  <a:srgbClr val="002060"/>
                </a:solidFill>
              </a:rPr>
              <a:t>Offer </a:t>
            </a:r>
            <a:r>
              <a:rPr lang="en-US" sz="2000" dirty="0">
                <a:solidFill>
                  <a:srgbClr val="002060"/>
                </a:solidFill>
              </a:rPr>
              <a:t>flexible schedules and work </a:t>
            </a:r>
            <a:r>
              <a:rPr lang="en-US" sz="2000" dirty="0" smtClean="0">
                <a:solidFill>
                  <a:srgbClr val="002060"/>
                </a:solidFill>
              </a:rPr>
              <a:t>spaces</a:t>
            </a:r>
          </a:p>
          <a:p>
            <a:r>
              <a:rPr lang="en-US" sz="2000" dirty="0" smtClean="0">
                <a:solidFill>
                  <a:srgbClr val="002060"/>
                </a:solidFill>
              </a:rPr>
              <a:t>Give employees autonomy</a:t>
            </a:r>
          </a:p>
          <a:p>
            <a:r>
              <a:rPr lang="en-US" sz="2000" dirty="0" smtClean="0">
                <a:solidFill>
                  <a:srgbClr val="002060"/>
                </a:solidFill>
              </a:rPr>
              <a:t>Offer on-site health events</a:t>
            </a:r>
          </a:p>
          <a:p>
            <a:r>
              <a:rPr lang="en-US" sz="2000" dirty="0" smtClean="0">
                <a:solidFill>
                  <a:srgbClr val="002060"/>
                </a:solidFill>
              </a:rPr>
              <a:t>Encourage small changes</a:t>
            </a:r>
          </a:p>
        </p:txBody>
      </p:sp>
    </p:spTree>
    <p:extLst>
      <p:ext uri="{BB962C8B-B14F-4D97-AF65-F5344CB8AC3E}">
        <p14:creationId xmlns:p14="http://schemas.microsoft.com/office/powerpoint/2010/main" val="268111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060"/>
                </a:solidFill>
              </a:rPr>
              <a:t>How to Start Employee Health and Wellness Programs</a:t>
            </a:r>
          </a:p>
        </p:txBody>
      </p:sp>
      <p:sp>
        <p:nvSpPr>
          <p:cNvPr id="8" name="Content Placeholder 2"/>
          <p:cNvSpPr>
            <a:spLocks noGrp="1"/>
          </p:cNvSpPr>
          <p:nvPr>
            <p:ph idx="1"/>
          </p:nvPr>
        </p:nvSpPr>
        <p:spPr>
          <a:xfrm>
            <a:off x="417007" y="1059179"/>
            <a:ext cx="8229600" cy="3813321"/>
          </a:xfrm>
        </p:spPr>
        <p:txBody>
          <a:bodyPr>
            <a:normAutofit lnSpcReduction="10000"/>
          </a:bodyPr>
          <a:lstStyle/>
          <a:p>
            <a:pPr marL="457200" indent="-457200">
              <a:buFont typeface="+mj-lt"/>
              <a:buAutoNum type="arabicPeriod"/>
            </a:pPr>
            <a:r>
              <a:rPr lang="en-US" sz="2000" dirty="0" smtClean="0">
                <a:solidFill>
                  <a:srgbClr val="002060"/>
                </a:solidFill>
              </a:rPr>
              <a:t>Conduct assessments</a:t>
            </a:r>
          </a:p>
          <a:p>
            <a:pPr marL="457200" indent="-457200">
              <a:buFont typeface="+mj-lt"/>
              <a:buAutoNum type="arabicPeriod"/>
            </a:pPr>
            <a:endParaRPr lang="en-US" sz="2000" dirty="0" smtClean="0">
              <a:solidFill>
                <a:srgbClr val="002060"/>
              </a:solidFill>
            </a:endParaRPr>
          </a:p>
          <a:p>
            <a:pPr marL="457200" indent="-457200">
              <a:buFont typeface="+mj-lt"/>
              <a:buAutoNum type="arabicPeriod"/>
            </a:pPr>
            <a:r>
              <a:rPr lang="en-US" sz="2000" dirty="0" smtClean="0">
                <a:solidFill>
                  <a:srgbClr val="002060"/>
                </a:solidFill>
              </a:rPr>
              <a:t>Obtain management support</a:t>
            </a:r>
          </a:p>
          <a:p>
            <a:pPr marL="457200" indent="-457200">
              <a:buFont typeface="+mj-lt"/>
              <a:buAutoNum type="arabicPeriod"/>
            </a:pPr>
            <a:endParaRPr lang="en-US" sz="2000" dirty="0" smtClean="0">
              <a:solidFill>
                <a:srgbClr val="002060"/>
              </a:solidFill>
            </a:endParaRPr>
          </a:p>
          <a:p>
            <a:pPr marL="457200" indent="-457200">
              <a:buFont typeface="+mj-lt"/>
              <a:buAutoNum type="arabicPeriod"/>
            </a:pPr>
            <a:r>
              <a:rPr lang="en-US" sz="2000" dirty="0" smtClean="0">
                <a:solidFill>
                  <a:srgbClr val="002060"/>
                </a:solidFill>
              </a:rPr>
              <a:t>Strategize</a:t>
            </a:r>
          </a:p>
          <a:p>
            <a:pPr marL="457200" indent="-457200">
              <a:buFont typeface="+mj-lt"/>
              <a:buAutoNum type="arabicPeriod"/>
            </a:pPr>
            <a:endParaRPr lang="en-US" sz="2000" dirty="0" smtClean="0">
              <a:solidFill>
                <a:srgbClr val="002060"/>
              </a:solidFill>
            </a:endParaRPr>
          </a:p>
          <a:p>
            <a:pPr marL="457200" indent="-457200">
              <a:buFont typeface="+mj-lt"/>
              <a:buAutoNum type="arabicPeriod"/>
            </a:pPr>
            <a:r>
              <a:rPr lang="en-US" sz="2000" dirty="0" smtClean="0">
                <a:solidFill>
                  <a:srgbClr val="002060"/>
                </a:solidFill>
              </a:rPr>
              <a:t>Design program components</a:t>
            </a:r>
          </a:p>
          <a:p>
            <a:pPr marL="457200" indent="-457200">
              <a:buFont typeface="+mj-lt"/>
              <a:buAutoNum type="arabicPeriod"/>
            </a:pPr>
            <a:endParaRPr lang="en-US" sz="2000" dirty="0" smtClean="0">
              <a:solidFill>
                <a:srgbClr val="002060"/>
              </a:solidFill>
            </a:endParaRPr>
          </a:p>
          <a:p>
            <a:pPr marL="457200" indent="-457200">
              <a:buFont typeface="+mj-lt"/>
              <a:buAutoNum type="arabicPeriod"/>
            </a:pPr>
            <a:r>
              <a:rPr lang="en-US" sz="2000" dirty="0" smtClean="0">
                <a:solidFill>
                  <a:srgbClr val="002060"/>
                </a:solidFill>
              </a:rPr>
              <a:t>Engage and communicate</a:t>
            </a:r>
          </a:p>
          <a:p>
            <a:pPr marL="457200" indent="-457200">
              <a:buFont typeface="+mj-lt"/>
              <a:buAutoNum type="arabicPeriod"/>
            </a:pPr>
            <a:endParaRPr lang="en-US" sz="2000" dirty="0" smtClean="0">
              <a:solidFill>
                <a:srgbClr val="002060"/>
              </a:solidFill>
            </a:endParaRPr>
          </a:p>
          <a:p>
            <a:pPr marL="457200" indent="-457200">
              <a:buFont typeface="+mj-lt"/>
              <a:buAutoNum type="arabicPeriod"/>
            </a:pPr>
            <a:r>
              <a:rPr lang="en-US" sz="2000" dirty="0" smtClean="0">
                <a:solidFill>
                  <a:srgbClr val="002060"/>
                </a:solidFill>
              </a:rPr>
              <a:t>Measure and evaluate</a:t>
            </a:r>
            <a:endParaRPr lang="en-US" sz="2000" dirty="0">
              <a:solidFill>
                <a:srgbClr val="002060"/>
              </a:solidFill>
            </a:endParaRPr>
          </a:p>
        </p:txBody>
      </p:sp>
    </p:spTree>
    <p:extLst>
      <p:ext uri="{BB962C8B-B14F-4D97-AF65-F5344CB8AC3E}">
        <p14:creationId xmlns:p14="http://schemas.microsoft.com/office/powerpoint/2010/main" val="340471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2060"/>
                </a:solidFill>
              </a:rPr>
              <a:t>Communicating, Measuring, and Rewarding</a:t>
            </a:r>
            <a:endParaRPr lang="en-US" sz="2800" b="1" dirty="0">
              <a:solidFill>
                <a:srgbClr val="002060"/>
              </a:solidFill>
            </a:endParaRPr>
          </a:p>
        </p:txBody>
      </p:sp>
      <p:sp>
        <p:nvSpPr>
          <p:cNvPr id="8" name="Content Placeholder 2"/>
          <p:cNvSpPr>
            <a:spLocks noGrp="1"/>
          </p:cNvSpPr>
          <p:nvPr>
            <p:ph idx="1"/>
          </p:nvPr>
        </p:nvSpPr>
        <p:spPr>
          <a:xfrm>
            <a:off x="417007" y="1059179"/>
            <a:ext cx="8229600" cy="3813321"/>
          </a:xfrm>
        </p:spPr>
        <p:txBody>
          <a:bodyPr>
            <a:noAutofit/>
          </a:bodyPr>
          <a:lstStyle/>
          <a:p>
            <a:r>
              <a:rPr lang="en-US" sz="2000" dirty="0" smtClean="0">
                <a:solidFill>
                  <a:srgbClr val="002060"/>
                </a:solidFill>
              </a:rPr>
              <a:t>Communicate with a clear and concise message</a:t>
            </a:r>
          </a:p>
          <a:p>
            <a:pPr marL="857250" lvl="1" indent="-457200"/>
            <a:r>
              <a:rPr lang="en-US" sz="1800" dirty="0" smtClean="0">
                <a:solidFill>
                  <a:srgbClr val="002060"/>
                </a:solidFill>
              </a:rPr>
              <a:t>Include </a:t>
            </a:r>
            <a:r>
              <a:rPr lang="en-US" sz="1800" dirty="0">
                <a:solidFill>
                  <a:srgbClr val="002060"/>
                </a:solidFill>
              </a:rPr>
              <a:t>the reason for the plan, the responsibilities of the organization and the employee, and the rewards and incentives </a:t>
            </a:r>
            <a:r>
              <a:rPr lang="en-US" sz="1800" dirty="0" smtClean="0">
                <a:solidFill>
                  <a:srgbClr val="002060"/>
                </a:solidFill>
              </a:rPr>
              <a:t>available </a:t>
            </a:r>
          </a:p>
          <a:p>
            <a:pPr marL="857250" lvl="1" indent="-457200"/>
            <a:r>
              <a:rPr lang="en-US" sz="1800" dirty="0" smtClean="0">
                <a:solidFill>
                  <a:srgbClr val="002060"/>
                </a:solidFill>
              </a:rPr>
              <a:t>Attention</a:t>
            </a:r>
            <a:r>
              <a:rPr lang="en-US" sz="1800" dirty="0">
                <a:solidFill>
                  <a:srgbClr val="002060"/>
                </a:solidFill>
              </a:rPr>
              <a:t>-generating program rollout, logos and slogans, visible promotion by upper management, sustaining and repeating the message and program over several years, and communicating through multiple </a:t>
            </a:r>
            <a:r>
              <a:rPr lang="en-US" sz="1800" dirty="0" smtClean="0">
                <a:solidFill>
                  <a:srgbClr val="002060"/>
                </a:solidFill>
              </a:rPr>
              <a:t>channels</a:t>
            </a:r>
          </a:p>
          <a:p>
            <a:pPr marL="457200" indent="-457200"/>
            <a:r>
              <a:rPr lang="en-US" sz="2000" dirty="0" smtClean="0">
                <a:solidFill>
                  <a:srgbClr val="002060"/>
                </a:solidFill>
              </a:rPr>
              <a:t>Measure the progress at pre-determined points along the way</a:t>
            </a:r>
          </a:p>
          <a:p>
            <a:pPr marL="857250" lvl="1" indent="-457200"/>
            <a:r>
              <a:rPr lang="en-US" sz="1800" dirty="0">
                <a:solidFill>
                  <a:srgbClr val="002060"/>
                </a:solidFill>
              </a:rPr>
              <a:t>Adjust the program if needed to reach the goals </a:t>
            </a:r>
            <a:r>
              <a:rPr lang="en-US" sz="1800" dirty="0" smtClean="0">
                <a:solidFill>
                  <a:srgbClr val="002060"/>
                </a:solidFill>
              </a:rPr>
              <a:t>set</a:t>
            </a:r>
          </a:p>
          <a:p>
            <a:pPr marL="857250" lvl="1" indent="-457200"/>
            <a:r>
              <a:rPr lang="en-US" sz="1800" dirty="0" smtClean="0">
                <a:solidFill>
                  <a:srgbClr val="002060"/>
                </a:solidFill>
              </a:rPr>
              <a:t>Ask for </a:t>
            </a:r>
            <a:r>
              <a:rPr lang="en-US" sz="1800" dirty="0">
                <a:solidFill>
                  <a:srgbClr val="002060"/>
                </a:solidFill>
              </a:rPr>
              <a:t>employee </a:t>
            </a:r>
            <a:r>
              <a:rPr lang="en-US" sz="1800" dirty="0" smtClean="0">
                <a:solidFill>
                  <a:srgbClr val="002060"/>
                </a:solidFill>
              </a:rPr>
              <a:t>feedback</a:t>
            </a:r>
          </a:p>
          <a:p>
            <a:pPr marL="457200" indent="-457200"/>
            <a:r>
              <a:rPr lang="en-US" sz="2000" dirty="0" smtClean="0">
                <a:solidFill>
                  <a:srgbClr val="002060"/>
                </a:solidFill>
              </a:rPr>
              <a:t>Reward participants over time, not in a lump sum</a:t>
            </a:r>
          </a:p>
          <a:p>
            <a:pPr marL="857250" lvl="1" indent="-457200"/>
            <a:r>
              <a:rPr lang="en-US" sz="1800" dirty="0" smtClean="0">
                <a:solidFill>
                  <a:srgbClr val="002060"/>
                </a:solidFill>
              </a:rPr>
              <a:t>Encourage long-term behavioral changes</a:t>
            </a:r>
            <a:endParaRPr lang="en-US" sz="1800" dirty="0">
              <a:solidFill>
                <a:srgbClr val="002060"/>
              </a:solidFill>
            </a:endParaRPr>
          </a:p>
        </p:txBody>
      </p:sp>
    </p:spTree>
    <p:extLst>
      <p:ext uri="{BB962C8B-B14F-4D97-AF65-F5344CB8AC3E}">
        <p14:creationId xmlns:p14="http://schemas.microsoft.com/office/powerpoint/2010/main" val="2611848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4800</TotalTime>
  <Words>747</Words>
  <Application>Microsoft Office PowerPoint</Application>
  <PresentationFormat>On-screen Show (16:9)</PresentationFormat>
  <Paragraphs>71</Paragraphs>
  <Slides>12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1_Office Theme</vt:lpstr>
      <vt:lpstr>Chapter 12 Management of health and wellness programs for employees in foodservice, hospitality, and tourism businesses</vt:lpstr>
      <vt:lpstr>Learning Outcomes</vt:lpstr>
      <vt:lpstr>Case Study: Rosen Hotels Health and Wellness</vt:lpstr>
      <vt:lpstr>Health and Wellness Programs for Employees</vt:lpstr>
      <vt:lpstr>Benefits of Employee Health and Wellness Programs </vt:lpstr>
      <vt:lpstr>Areas of Wellbeing</vt:lpstr>
      <vt:lpstr>Examples of Employee Health and Wellness Programs</vt:lpstr>
      <vt:lpstr>How to Start Employee Health and Wellness Programs</vt:lpstr>
      <vt:lpstr>Communicating, Measuring, and Rewarding</vt:lpstr>
      <vt:lpstr>Summary </vt:lpstr>
      <vt:lpstr>Summary </vt:lpstr>
      <vt:lpstr>Summary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Bendegul</cp:lastModifiedBy>
  <cp:revision>169</cp:revision>
  <cp:lastPrinted>2020-01-18T13:16:55Z</cp:lastPrinted>
  <dcterms:created xsi:type="dcterms:W3CDTF">2020-01-04T17:26:58Z</dcterms:created>
  <dcterms:modified xsi:type="dcterms:W3CDTF">2022-06-18T23:29:12Z</dcterms:modified>
</cp:coreProperties>
</file>